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sldIdLst>
    <p:sldId id="256" r:id="rId2"/>
    <p:sldId id="257" r:id="rId3"/>
    <p:sldId id="259" r:id="rId4"/>
    <p:sldId id="260" r:id="rId5"/>
    <p:sldId id="269" r:id="rId6"/>
    <p:sldId id="258" r:id="rId7"/>
    <p:sldId id="265" r:id="rId8"/>
    <p:sldId id="266" r:id="rId9"/>
    <p:sldId id="267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4"/>
    <p:restoredTop sz="94720"/>
  </p:normalViewPr>
  <p:slideViewPr>
    <p:cSldViewPr snapToGrid="0" snapToObjects="1">
      <p:cViewPr varScale="1">
        <p:scale>
          <a:sx n="107" d="100"/>
          <a:sy n="107" d="100"/>
        </p:scale>
        <p:origin x="200" y="2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69F9-BE41-2848-9F1C-C59CFC0D1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4A4A2-4585-C540-B8EE-056B2BD6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D0FD6-471C-C34B-8473-0E61CCB7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23555-59AB-8C4C-8728-51DAFE11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37822-C618-2046-9501-30C281FC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4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BDCD0-F715-954E-A7DB-9E54739BB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DFCE8-7BA4-1546-9960-CCBD52C64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0541C-A37E-D048-8409-F760D9C4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F6ACF-583A-9F4D-8B15-E4D34FB0F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AFF3C-9554-8747-9CA9-88B86BD3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0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93C406-457D-5842-B0FE-9A4E55BFA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B8A70-C1CF-A645-AED8-B58112FD3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6E680-C5AB-794D-ADD8-C23D28572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5431D-834D-9A45-B1C3-6FACF5C9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B6B0A-C0C3-C547-A8E2-37CCB73F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5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57484-C17A-954A-A844-2F3759800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393E0-72E9-BB40-A340-4526A8752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ECEC9-2F50-5A47-A9E3-56B6CCF1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85D19-397E-1247-B16E-2BF759440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7293B-1FDB-804F-B48C-8C7B5E48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6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155D8-993D-1647-8D93-E2C3E840D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18C56-DC9E-B542-9E92-6668A345D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61DD7-96F0-F44C-A36C-06FC85131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2D02C-D0D2-574E-AA22-5DDBC9053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0427E-61DE-FF47-83DA-EA6F446B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8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ACAF7-62F9-7045-8C62-C4A949413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4B800-6F98-0843-9250-DDE714D5AE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F7E19-90E7-B340-B57F-4EF24D94C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1D218-FAAA-AD47-979E-1196AAFCD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3390B-BFBC-E340-8738-5D3275D7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3B70D-0414-A646-A9CF-3DB25E5F4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6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48D1B-225C-3C4C-8537-47B55B46B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7BCC0-3F1A-6A49-9872-A3FF3FFD4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79CBF-E9D8-A344-919D-B388F0FE2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46F1C-AFDF-2E44-8FE1-19E5B8B17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054FA-E1BB-ED43-A5F4-FEB140EDE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2DDC62-8BA5-B040-9EAB-15D2F8111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2D8B0-7674-1444-8ECE-36B57011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AFDF90-068D-6446-886C-ECFE1429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F3C9-8664-AC43-9F0D-5C8DF817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BF2834-860C-A44D-8E89-EC425E570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C6A63-D316-EF4A-BC00-3A710A861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1A4E87-3C27-CD4E-850D-0F2F85C71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8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91A57-1710-3D43-905C-927B2CC2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3A424D-4E1C-F845-9F63-4BFD04C5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5ABCC-AEB3-C946-B1E5-9B25F281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5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AA1EA-A595-7A49-BD71-4AFA2E1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414BB-405E-A644-A3EA-28C3FFBC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BC8C6-801B-BE4E-AF5E-3FB580C63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15E33-EAD4-9B46-AF15-354244E7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437EB-F52A-F24F-987B-6F672498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FCE7F-A20A-5245-9182-3A01663BC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4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8370E-61C2-0B4E-AB47-03CB30DD5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65CE29-B553-FA49-A67C-DC9EA01F1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4D6DDA-23A1-CE4A-9A87-0B175744D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FCCF5-A7EB-7A4A-9579-F6D62FACD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1EDF-9994-0547-870A-694FE9B5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86C14-0176-044E-A3B1-1071752B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4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72B611-A9CD-FD4F-9E39-9368BF19F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0B7D5-6185-4C49-929D-AA3E37B7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9D6A7-83E9-0247-8737-47FE6455A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DA72E-4027-6C49-BFB1-732E4270DFDE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D1400-7794-5D48-A71A-37DFDA9C8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5D01-AB8C-684A-8AAA-97F6247EF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7CA62-7EE2-9E48-B955-59E3D8098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0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baxter@mail.niagara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8AC285-9437-3346-9F11-8E8E62C4C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9779" y="1109658"/>
            <a:ext cx="6561812" cy="314540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Student Perceptions on Transformational Leadership in Academia and its Impact on the Completion of a Doctoral Program</a:t>
            </a:r>
            <a:r>
              <a:rPr lang="en-US" sz="3600" b="1" dirty="0">
                <a:solidFill>
                  <a:schemeClr val="accent2"/>
                </a:solidFill>
                <a:effectLst/>
              </a:rPr>
              <a:t> 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B0253-C607-5A4C-9B8E-2E2124C61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913" y="4369164"/>
            <a:ext cx="5334931" cy="21892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Leadership and Policy Ph.D. Program </a:t>
            </a:r>
          </a:p>
          <a:p>
            <a:pPr algn="r"/>
            <a:r>
              <a:rPr lang="en-US" dirty="0"/>
              <a:t>Niagara University</a:t>
            </a:r>
          </a:p>
          <a:p>
            <a:pPr algn="r"/>
            <a:r>
              <a:rPr lang="en-US" dirty="0"/>
              <a:t>ADS 820 Advance Quantitative Research</a:t>
            </a:r>
          </a:p>
          <a:p>
            <a:pPr algn="r"/>
            <a:r>
              <a:rPr lang="en-US" dirty="0"/>
              <a:t>Professor Stephanie </a:t>
            </a:r>
            <a:r>
              <a:rPr lang="en-US" dirty="0" err="1"/>
              <a:t>Tuters</a:t>
            </a:r>
            <a:r>
              <a:rPr lang="en-US" dirty="0"/>
              <a:t>, Ph.D.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C4F3B0BD-4DA0-4515-849C-67329484F3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74" r="14873" b="-3"/>
          <a:stretch/>
        </p:blipFill>
        <p:spPr>
          <a:xfrm>
            <a:off x="291121" y="641627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56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B3E92-D46E-F443-A8A1-09C6478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B970-F07C-9F49-B7A8-B0951EAB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4A8F33-5BB4-E64B-AE2A-BBE041B65C8F}"/>
              </a:ext>
            </a:extLst>
          </p:cNvPr>
          <p:cNvSpPr/>
          <p:nvPr/>
        </p:nvSpPr>
        <p:spPr>
          <a:xfrm>
            <a:off x="4580097" y="370034"/>
            <a:ext cx="719907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indent="-457200">
              <a:spcBef>
                <a:spcPts val="600"/>
              </a:spcBef>
              <a:spcAft>
                <a:spcPts val="600"/>
              </a:spcAft>
            </a:pP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Avolio, B. J., Bass, B. M., &amp; Jung, D. I. (1999). Re-examining the components of transformational and transactional leadership using the multifactor leadership questionnaire. Journal of Occupational and Organizational Psychology, 72, 441-462. https://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ezproxy.niagara.edu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login?url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=https://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www.proquest.com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docview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/199293696?acaccount=28213</a:t>
            </a:r>
            <a:endParaRPr lang="en-US" sz="17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spcBef>
                <a:spcPts val="600"/>
              </a:spcBef>
              <a:spcAft>
                <a:spcPts val="600"/>
              </a:spcAft>
            </a:pP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Cassuto, L. (2013). Ph.D. attrition: How much is too much?: A disturbing 50 percent of doctoral students leave graduate school without finishing. The Chronicle of Higher Education, https://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ezproxy.niagara.edu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login?url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=https://www-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proquest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com.ezproxy.niagara.edu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ea typeface="Times New Roman" panose="02020603050405020304" pitchFamily="18" charset="0"/>
                <a:cs typeface="Arial" panose="020B0604020202020204" pitchFamily="34" charset="0"/>
              </a:rPr>
              <a:t>docview</a:t>
            </a: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/1373241304?accountid=28213Cohen, L., Manion, L., &amp; Morrison, K. (2018). Research methods in education (8th ed.). Routledge.</a:t>
            </a:r>
          </a:p>
          <a:p>
            <a:pPr marL="457200" marR="0" indent="-457200">
              <a:spcBef>
                <a:spcPts val="600"/>
              </a:spcBef>
              <a:spcAft>
                <a:spcPts val="600"/>
              </a:spcAft>
            </a:pP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Creswell, J. W., &amp; Creswell, J. D. (2018). Research design: Qualitative, quantitative, and mixed methods approaches (5th ed.). SAGE Publications.</a:t>
            </a:r>
            <a:endParaRPr lang="en-US" sz="17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spcBef>
                <a:spcPts val="600"/>
              </a:spcBef>
              <a:spcAft>
                <a:spcPts val="600"/>
              </a:spcAft>
            </a:pPr>
            <a:r>
              <a:rPr lang="en-US" sz="1700" dirty="0">
                <a:ea typeface="Times New Roman" panose="02020603050405020304" pitchFamily="18" charset="0"/>
                <a:cs typeface="Arial" panose="020B0604020202020204" pitchFamily="34" charset="0"/>
              </a:rPr>
              <a:t>Cohen, L., Manion, L., &amp; Morrison, K. (2018). Research methods in education (8th ed.). Routledge.</a:t>
            </a:r>
            <a:endParaRPr lang="en-US" sz="17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2D3B4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7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1700" dirty="0" err="1">
                <a:solidFill>
                  <a:srgbClr val="2D3B4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Narkhede</a:t>
            </a:r>
            <a:r>
              <a:rPr lang="en-US" sz="1700" dirty="0">
                <a:solidFill>
                  <a:srgbClr val="2D3B4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S. (2018, June 5). Understanding descriptive statistics. Towards Data Science. https://</a:t>
            </a:r>
            <a:r>
              <a:rPr lang="en-US" sz="1700" dirty="0" err="1">
                <a:solidFill>
                  <a:srgbClr val="2D3B4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towardsdatascience.com</a:t>
            </a:r>
            <a:r>
              <a:rPr lang="en-US" sz="1700" dirty="0">
                <a:solidFill>
                  <a:srgbClr val="2D3B45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/understanding-descriptive-statistics-c9c2b0641291</a:t>
            </a:r>
            <a:endParaRPr lang="en-US" sz="17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B8636-2DFD-BD48-885B-AA61C8C2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Research Problem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2136-56BF-4549-8887-DCE674215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According to a Council of Graduate Schools study, on average, only 50% of students that enrolls in a doctoral program obtain a doctoral degree (Cassuto). </a:t>
            </a:r>
          </a:p>
          <a:p>
            <a:endParaRPr lang="en-US" sz="2400" dirty="0"/>
          </a:p>
          <a:p>
            <a:r>
              <a:rPr lang="en-US" sz="2400" dirty="0"/>
              <a:t>Considering this information, the researcher wants to know if professors that exhibited transformational leadership attributes influenced student success in a doctoral program.</a:t>
            </a:r>
          </a:p>
        </p:txBody>
      </p:sp>
    </p:spTree>
    <p:extLst>
      <p:ext uri="{BB962C8B-B14F-4D97-AF65-F5344CB8AC3E}">
        <p14:creationId xmlns:p14="http://schemas.microsoft.com/office/powerpoint/2010/main" val="363313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B8636-2DFD-BD48-885B-AA61C8C2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Target Audience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2136-56BF-4549-8887-DCE674215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The researcher designed a quantitative study that academics may utilize to gain a broader perspective on student/teacher interaction related to leadership.</a:t>
            </a:r>
          </a:p>
          <a:p>
            <a:endParaRPr lang="en-US" sz="2400" dirty="0"/>
          </a:p>
          <a:p>
            <a:r>
              <a:rPr lang="en-US" sz="2400" dirty="0"/>
              <a:t>Comprehension of student's leadership perceptions will assist academics by providing a tool for exploring pragmatic methods to enhance scholastic experiences. </a:t>
            </a:r>
          </a:p>
        </p:txBody>
      </p:sp>
    </p:spTree>
    <p:extLst>
      <p:ext uri="{BB962C8B-B14F-4D97-AF65-F5344CB8AC3E}">
        <p14:creationId xmlns:p14="http://schemas.microsoft.com/office/powerpoint/2010/main" val="356793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B8636-2DFD-BD48-885B-AA61C8C2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Research &amp; Supporting Questions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2136-56BF-4549-8887-DCE674215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9218" y="636190"/>
            <a:ext cx="8146270" cy="558561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200" dirty="0"/>
              <a:t>What are previous student perceptions regarding the relationship between transformational leadership demonstrated by professors and their success/completion of the program. </a:t>
            </a:r>
          </a:p>
          <a:p>
            <a:pPr marL="0" indent="0">
              <a:buNone/>
            </a:pPr>
            <a:endParaRPr lang="en-US" sz="2200" dirty="0"/>
          </a:p>
          <a:p>
            <a:pPr lvl="1"/>
            <a:r>
              <a:rPr lang="en-US" sz="2200" dirty="0"/>
              <a:t>What are student perceptions related to professors who provide intellectual stimulation while enrolled in a doctoral program? </a:t>
            </a:r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What are student perceptions related to professors who provide individualized consideration while enrolled in a doctoral program? </a:t>
            </a:r>
          </a:p>
          <a:p>
            <a:pPr lvl="1"/>
            <a:endParaRPr lang="en-US" sz="2200" dirty="0"/>
          </a:p>
          <a:p>
            <a:pPr lvl="1"/>
            <a:r>
              <a:rPr lang="en-US" sz="2200" dirty="0"/>
              <a:t>What are student perceptions related to professors who provide inspirational motivation while enrolled in a doctoral program? </a:t>
            </a:r>
          </a:p>
          <a:p>
            <a:pPr marL="457200" lvl="1" indent="0">
              <a:buNone/>
            </a:pPr>
            <a:endParaRPr lang="en-US" sz="2200" dirty="0"/>
          </a:p>
          <a:p>
            <a:pPr lvl="1"/>
            <a:r>
              <a:rPr lang="en-US" sz="2200" dirty="0"/>
              <a:t>What are student perceptions related to professors who provide idealized influence while enrolled in a doctoral program?</a:t>
            </a:r>
          </a:p>
        </p:txBody>
      </p:sp>
    </p:spTree>
    <p:extLst>
      <p:ext uri="{BB962C8B-B14F-4D97-AF65-F5344CB8AC3E}">
        <p14:creationId xmlns:p14="http://schemas.microsoft.com/office/powerpoint/2010/main" val="226837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B8636-2DFD-BD48-885B-AA61C8C2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1198417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Hypotheses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2136-56BF-4549-8887-DCE674215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636190"/>
            <a:ext cx="7869280" cy="5585619"/>
          </a:xfrm>
        </p:spPr>
        <p:txBody>
          <a:bodyPr anchor="ctr">
            <a:noAutofit/>
          </a:bodyPr>
          <a:lstStyle/>
          <a:p>
            <a:pPr marL="473075" indent="-455613">
              <a:buNone/>
            </a:pPr>
            <a:r>
              <a:rPr lang="en-US" sz="1800" b="1" dirty="0"/>
              <a:t>h1</a:t>
            </a:r>
            <a:r>
              <a:rPr lang="en-US" sz="1800" dirty="0"/>
              <a:t> Professors who exhibit transformational leadership attributes associated with intellectual stimulation will have the highest positive impact on Ph.D. student perceptions.</a:t>
            </a:r>
          </a:p>
          <a:p>
            <a:pPr marL="473075" indent="-455613">
              <a:buNone/>
            </a:pPr>
            <a:endParaRPr lang="en-US" sz="1800" dirty="0"/>
          </a:p>
          <a:p>
            <a:pPr marL="473075" indent="-455613">
              <a:buNone/>
            </a:pPr>
            <a:r>
              <a:rPr lang="en-US" sz="1800" b="1" dirty="0"/>
              <a:t>h2</a:t>
            </a:r>
            <a:r>
              <a:rPr lang="en-US" sz="1800" dirty="0"/>
              <a:t> Professors who exhibit transformational leadership attributes associated with individualized consideration will more than likely positively impact Ph.D. student perceptions</a:t>
            </a:r>
          </a:p>
          <a:p>
            <a:pPr marL="473075" indent="-455613">
              <a:buNone/>
            </a:pPr>
            <a:endParaRPr lang="en-US" sz="1800" dirty="0"/>
          </a:p>
          <a:p>
            <a:pPr marL="473075" indent="-455613">
              <a:buNone/>
            </a:pPr>
            <a:r>
              <a:rPr lang="en-US" sz="1800" b="1" dirty="0"/>
              <a:t>h3</a:t>
            </a:r>
            <a:r>
              <a:rPr lang="en-US" sz="1800" dirty="0"/>
              <a:t> Professors who exhibit transformational leadership attributes associated with inspirational motivation will be less than likely positively to impact Ph.D. student perceptions</a:t>
            </a:r>
          </a:p>
          <a:p>
            <a:pPr marL="473075" indent="-455613">
              <a:buNone/>
            </a:pPr>
            <a:endParaRPr lang="en-US" sz="1800" dirty="0"/>
          </a:p>
          <a:p>
            <a:pPr marL="473075" indent="-455613">
              <a:buNone/>
            </a:pPr>
            <a:r>
              <a:rPr lang="en-US" sz="1800" b="1" dirty="0"/>
              <a:t>h4</a:t>
            </a:r>
            <a:r>
              <a:rPr lang="en-US" sz="1800" dirty="0"/>
              <a:t> Professors who exhibit transformational leadership attributes associated with idealized influence will have the lowest positive impact on Ph.D. student perceptions</a:t>
            </a:r>
          </a:p>
          <a:p>
            <a:pPr marL="473075" indent="-455613">
              <a:buNone/>
            </a:pPr>
            <a:endParaRPr lang="en-US" sz="1800" dirty="0"/>
          </a:p>
          <a:p>
            <a:pPr marL="473075" indent="-455613">
              <a:buNone/>
            </a:pPr>
            <a:r>
              <a:rPr lang="en-US" sz="1800" b="1" dirty="0"/>
              <a:t>h0</a:t>
            </a:r>
            <a:r>
              <a:rPr lang="en-US" sz="1800" dirty="0"/>
              <a:t> There is no statistical significance between transformational leadership attributes exhibited by professors and Ph.D. student perceptions</a:t>
            </a:r>
          </a:p>
        </p:txBody>
      </p:sp>
    </p:spTree>
    <p:extLst>
      <p:ext uri="{BB962C8B-B14F-4D97-AF65-F5344CB8AC3E}">
        <p14:creationId xmlns:p14="http://schemas.microsoft.com/office/powerpoint/2010/main" val="145565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B3E92-D46E-F443-A8A1-09C6478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Data Collection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B970-F07C-9F49-B7A8-B0951EAB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6860" y="591344"/>
            <a:ext cx="7845552" cy="594756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The researcher intends to survey students from Niagara University's Leadership and Policy Program that are not actively enrolled in the program.</a:t>
            </a:r>
          </a:p>
          <a:p>
            <a:endParaRPr lang="en-US" sz="2400" dirty="0"/>
          </a:p>
          <a:p>
            <a:r>
              <a:rPr lang="en-US" sz="2400" dirty="0"/>
              <a:t>A multifactor leadership questionnaire (MLQ) will be used to collect student responses. The MLQ is adapted from research by Avolio,, Bass, Jung (1999)</a:t>
            </a:r>
          </a:p>
          <a:p>
            <a:endParaRPr lang="en-US" sz="2400" dirty="0"/>
          </a:p>
          <a:p>
            <a:r>
              <a:rPr lang="en-US" sz="2400" dirty="0"/>
              <a:t>Transformational leadership is structured with four subcategories; intellectual stimulation, individualized consideration, inspirational motivation, and idealized influence. </a:t>
            </a:r>
          </a:p>
          <a:p>
            <a:endParaRPr lang="en-US" sz="2400" dirty="0"/>
          </a:p>
          <a:p>
            <a:r>
              <a:rPr lang="en-US" sz="2400" dirty="0"/>
              <a:t>Each style represents an independent variable, while Ph.D. student success/completion is the dependent variable.</a:t>
            </a:r>
          </a:p>
        </p:txBody>
      </p:sp>
    </p:spTree>
    <p:extLst>
      <p:ext uri="{BB962C8B-B14F-4D97-AF65-F5344CB8AC3E}">
        <p14:creationId xmlns:p14="http://schemas.microsoft.com/office/powerpoint/2010/main" val="408593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B3E92-D46E-F443-A8A1-09C6478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Analysis plan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B970-F07C-9F49-B7A8-B0951EAB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450" y="591344"/>
            <a:ext cx="7620000" cy="594756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The researchers will use Microsoft Excel to table results and IBM SPSS Statistics, to analyze, chart, and graph results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Ideally, the researchers will use descriptive statistics to summarize data, and calculate measures of central tendency, measures of variability of the variables (Creswell &amp; Creswell, 2018).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/>
              <a:t>The researcher intends to use inferential statistical analysis to answer the research questions and interpret the hypotheses (Cohen, et al, 2018) (</a:t>
            </a:r>
            <a:r>
              <a:rPr lang="en-US" sz="2400" dirty="0" err="1"/>
              <a:t>Narkhede</a:t>
            </a:r>
            <a:r>
              <a:rPr lang="en-US" sz="2400" dirty="0"/>
              <a:t>, 2018). </a:t>
            </a:r>
          </a:p>
        </p:txBody>
      </p:sp>
    </p:spTree>
    <p:extLst>
      <p:ext uri="{BB962C8B-B14F-4D97-AF65-F5344CB8AC3E}">
        <p14:creationId xmlns:p14="http://schemas.microsoft.com/office/powerpoint/2010/main" val="155486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B3E92-D46E-F443-A8A1-09C6478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Plan to Present Results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B970-F07C-9F49-B7A8-B0951EAB1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B275172-848E-954A-B5B2-74A96316D608}"/>
              </a:ext>
            </a:extLst>
          </p:cNvPr>
          <p:cNvSpPr txBox="1">
            <a:spLocks/>
          </p:cNvSpPr>
          <p:nvPr/>
        </p:nvSpPr>
        <p:spPr>
          <a:xfrm>
            <a:off x="4362449" y="591344"/>
            <a:ext cx="7271385" cy="5947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doctoral program at Niagara University is the nascent stage of growth.</a:t>
            </a:r>
          </a:p>
          <a:p>
            <a:endParaRPr lang="en-US" sz="2400" dirty="0"/>
          </a:p>
          <a:p>
            <a:r>
              <a:rPr lang="en-US" sz="2400" dirty="0"/>
              <a:t>Recent events have persuaded department officials </a:t>
            </a:r>
            <a:r>
              <a:rPr lang="en-CA" sz="2400" dirty="0"/>
              <a:t>to preform a larger investigation of the program.</a:t>
            </a:r>
          </a:p>
          <a:p>
            <a:endParaRPr lang="en-CA" sz="2400" dirty="0"/>
          </a:p>
          <a:p>
            <a:r>
              <a:rPr lang="en-US" sz="2400" dirty="0"/>
              <a:t>The researcher intends to present the study to department officials for their review.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62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4E2A16E-C7CA-1C4E-BCBD-066B34232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68" y="2745092"/>
            <a:ext cx="8048632" cy="1488679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/>
              <a:t>Please email questions or comments to</a:t>
            </a:r>
          </a:p>
          <a:p>
            <a:pPr marL="0" indent="0" algn="ctr">
              <a:buNone/>
            </a:pPr>
            <a:r>
              <a:rPr lang="en-US" sz="2400" dirty="0"/>
              <a:t> 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abaxter@mail.niagara.edu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</a:t>
            </a:r>
          </a:p>
        </p:txBody>
      </p:sp>
      <p:pic>
        <p:nvPicPr>
          <p:cNvPr id="26" name="Graphic 25" descr="Envelope">
            <a:extLst>
              <a:ext uri="{FF2B5EF4-FFF2-40B4-BE49-F238E27FC236}">
                <a16:creationId xmlns:a16="http://schemas.microsoft.com/office/drawing/2014/main" id="{C5E462A0-AFBE-4445-BC96-D378F94DC4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6705" y="1548370"/>
            <a:ext cx="1075860" cy="107586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326A69A0-CB88-4144-BC33-70EACDD2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88913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860</Words>
  <Application>Microsoft Macintosh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Student Perceptions on Transformational Leadership in Academia and its Impact on the Completion of a Doctoral Program </vt:lpstr>
      <vt:lpstr>Research Problem</vt:lpstr>
      <vt:lpstr>Target Audience</vt:lpstr>
      <vt:lpstr>Research &amp; Supporting Questions</vt:lpstr>
      <vt:lpstr>Hypotheses</vt:lpstr>
      <vt:lpstr>Data Collection</vt:lpstr>
      <vt:lpstr>Analysis plan</vt:lpstr>
      <vt:lpstr>Plan to Present Results</vt:lpstr>
      <vt:lpstr>Questions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Perceptions on Transformational Leadership in Academia and its Impact on the Completion of a Doctoral Program </dc:title>
  <dc:creator>Albert Baxter</dc:creator>
  <cp:lastModifiedBy>Albert Baxter</cp:lastModifiedBy>
  <cp:revision>4</cp:revision>
  <dcterms:created xsi:type="dcterms:W3CDTF">2020-12-05T13:28:00Z</dcterms:created>
  <dcterms:modified xsi:type="dcterms:W3CDTF">2020-12-05T13:54:51Z</dcterms:modified>
</cp:coreProperties>
</file>